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7" r:id="rId2"/>
    <p:sldId id="258" r:id="rId3"/>
    <p:sldId id="269" r:id="rId4"/>
    <p:sldId id="273" r:id="rId5"/>
    <p:sldId id="275" r:id="rId6"/>
    <p:sldId id="276" r:id="rId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98" d="100"/>
          <a:sy n="98" d="100"/>
        </p:scale>
        <p:origin x="114" y="8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60" d="100"/>
        <a:sy n="16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052E506-5D00-40E1-A0BE-3DE414D16F20}" type="datetimeFigureOut">
              <a:rPr lang="ru-RU" smtClean="0"/>
              <a:t>17.04.2025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104826-A4D7-4FE3-890C-79349C37820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844819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9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06939D57-B694-4306-A778-7447CC33546F}" type="slidenum">
              <a:rPr lang="ru-RU" altLang="ru-RU" smtClean="0"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1</a:t>
            </a:fld>
            <a:endParaRPr lang="ru-RU" altLang="ru-RU" smtClean="0">
              <a:latin typeface="Arial" panose="020B0604020202020204" pitchFamily="34" charset="0"/>
            </a:endParaRPr>
          </a:p>
        </p:txBody>
      </p:sp>
      <p:sp>
        <p:nvSpPr>
          <p:cNvPr id="5123" name="Rectangle 1"/>
          <p:cNvSpPr>
            <a:spLocks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5124" name="Text Box 2"/>
          <p:cNvSpPr txBox="1">
            <a:spLocks noChangeArrowheads="1"/>
          </p:cNvSpPr>
          <p:nvPr/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7883234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8ED7CB-9D38-44A7-BD90-FCB3C8C9FED4}" type="datetimeFigureOut">
              <a:rPr lang="ru-RU" smtClean="0"/>
              <a:t>17.04.2025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6C0C80-0ACC-4B1D-B90F-D875E350361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681147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8ED7CB-9D38-44A7-BD90-FCB3C8C9FED4}" type="datetimeFigureOut">
              <a:rPr lang="ru-RU" smtClean="0"/>
              <a:t>17.04.2025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6C0C80-0ACC-4B1D-B90F-D875E350361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403205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8ED7CB-9D38-44A7-BD90-FCB3C8C9FED4}" type="datetimeFigureOut">
              <a:rPr lang="ru-RU" smtClean="0"/>
              <a:t>17.04.2025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6C0C80-0ACC-4B1D-B90F-D875E350361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045674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8ED7CB-9D38-44A7-BD90-FCB3C8C9FED4}" type="datetimeFigureOut">
              <a:rPr lang="ru-RU" smtClean="0"/>
              <a:t>17.04.2025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6C0C80-0ACC-4B1D-B90F-D875E350361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769904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8ED7CB-9D38-44A7-BD90-FCB3C8C9FED4}" type="datetimeFigureOut">
              <a:rPr lang="ru-RU" smtClean="0"/>
              <a:t>17.04.2025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6C0C80-0ACC-4B1D-B90F-D875E350361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801510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8ED7CB-9D38-44A7-BD90-FCB3C8C9FED4}" type="datetimeFigureOut">
              <a:rPr lang="ru-RU" smtClean="0"/>
              <a:t>17.04.2025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6C0C80-0ACC-4B1D-B90F-D875E350361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33142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8ED7CB-9D38-44A7-BD90-FCB3C8C9FED4}" type="datetimeFigureOut">
              <a:rPr lang="ru-RU" smtClean="0"/>
              <a:t>17.04.2025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6C0C80-0ACC-4B1D-B90F-D875E350361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15758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8ED7CB-9D38-44A7-BD90-FCB3C8C9FED4}" type="datetimeFigureOut">
              <a:rPr lang="ru-RU" smtClean="0"/>
              <a:t>17.04.2025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6C0C80-0ACC-4B1D-B90F-D875E350361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71564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8ED7CB-9D38-44A7-BD90-FCB3C8C9FED4}" type="datetimeFigureOut">
              <a:rPr lang="ru-RU" smtClean="0"/>
              <a:t>17.04.2025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6C0C80-0ACC-4B1D-B90F-D875E350361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35224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8ED7CB-9D38-44A7-BD90-FCB3C8C9FED4}" type="datetimeFigureOut">
              <a:rPr lang="ru-RU" smtClean="0"/>
              <a:t>17.04.2025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6C0C80-0ACC-4B1D-B90F-D875E350361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740592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8ED7CB-9D38-44A7-BD90-FCB3C8C9FED4}" type="datetimeFigureOut">
              <a:rPr lang="ru-RU" smtClean="0"/>
              <a:t>17.04.2025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6C0C80-0ACC-4B1D-B90F-D875E350361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801743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8ED7CB-9D38-44A7-BD90-FCB3C8C9FED4}" type="datetimeFigureOut">
              <a:rPr lang="ru-RU" smtClean="0"/>
              <a:t>17.04.2025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6C0C80-0ACC-4B1D-B90F-D875E350361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015834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3.e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1"/>
          <p:cNvSpPr txBox="1">
            <a:spLocks noChangeArrowheads="1"/>
          </p:cNvSpPr>
          <p:nvPr/>
        </p:nvSpPr>
        <p:spPr bwMode="auto">
          <a:xfrm>
            <a:off x="3489158" y="115889"/>
            <a:ext cx="8213558" cy="3817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eaLnBrk="1" hangingPunct="1">
              <a:lnSpc>
                <a:spcPct val="150000"/>
              </a:lnSpc>
              <a:spcBef>
                <a:spcPct val="0"/>
              </a:spcBef>
              <a:buClrTx/>
            </a:pPr>
            <a:r>
              <a:rPr lang="ru-RU" altLang="ru-RU" b="1" dirty="0" smtClean="0"/>
              <a:t>Некоторые молекулярно-генетические </a:t>
            </a:r>
            <a:r>
              <a:rPr lang="ru-RU" altLang="ru-RU" b="1" dirty="0"/>
              <a:t>маркёры ожирения у женщин в городской европеоидной популяции</a:t>
            </a:r>
            <a:endParaRPr lang="ru-RU" altLang="ru-RU" dirty="0"/>
          </a:p>
          <a:p>
            <a:pPr algn="ctr" eaLnBrk="1" hangingPunct="1">
              <a:lnSpc>
                <a:spcPct val="150000"/>
              </a:lnSpc>
              <a:spcBef>
                <a:spcPct val="0"/>
              </a:spcBef>
              <a:buClrTx/>
              <a:buFontTx/>
              <a:buNone/>
            </a:pPr>
            <a:r>
              <a:rPr lang="ru-RU" altLang="ru-RU" sz="1800" dirty="0">
                <a:solidFill>
                  <a:schemeClr val="tx1"/>
                </a:solidFill>
              </a:rPr>
              <a:t>(проект поддержан грантом РНФ № 24-25-00139)</a:t>
            </a:r>
          </a:p>
        </p:txBody>
      </p:sp>
      <p:pic>
        <p:nvPicPr>
          <p:cNvPr id="4099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7077" y="324518"/>
            <a:ext cx="2446338" cy="6337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4100" name="Rectangle 4"/>
          <p:cNvSpPr>
            <a:spLocks noChangeArrowheads="1"/>
          </p:cNvSpPr>
          <p:nvPr/>
        </p:nvSpPr>
        <p:spPr bwMode="auto">
          <a:xfrm>
            <a:off x="3256546" y="4868863"/>
            <a:ext cx="8718885" cy="1655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32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28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24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>
              <a:spcBef>
                <a:spcPct val="20000"/>
              </a:spcBef>
              <a:buClrTx/>
              <a:buSzTx/>
            </a:pPr>
            <a:r>
              <a:rPr lang="ru-RU" sz="1600" dirty="0"/>
              <a:t>Максимов В.Н., </a:t>
            </a:r>
            <a:r>
              <a:rPr lang="ru-RU" sz="1600" dirty="0" err="1"/>
              <a:t>Минних</a:t>
            </a:r>
            <a:r>
              <a:rPr lang="ru-RU" sz="1600" dirty="0"/>
              <a:t> С.В., Иванова Ю.В., Шабанова Е.С., Рымар О.Д., Малютина С.К</a:t>
            </a:r>
            <a:r>
              <a:rPr lang="ru-RU" sz="1600" dirty="0" smtClean="0"/>
              <a:t>.</a:t>
            </a:r>
          </a:p>
          <a:p>
            <a:pPr algn="ctr">
              <a:spcBef>
                <a:spcPct val="20000"/>
              </a:spcBef>
              <a:buClrTx/>
              <a:buSzTx/>
            </a:pPr>
            <a:r>
              <a:rPr lang="ru-RU" altLang="ru-RU" sz="1600" dirty="0" smtClean="0">
                <a:solidFill>
                  <a:schemeClr val="tx1"/>
                </a:solidFill>
              </a:rPr>
              <a:t>НИИТПМ </a:t>
            </a:r>
            <a:r>
              <a:rPr lang="ru-RU" altLang="ru-RU" sz="1600" dirty="0">
                <a:solidFill>
                  <a:schemeClr val="tx1"/>
                </a:solidFill>
              </a:rPr>
              <a:t>- филиал ИЦиГ СО </a:t>
            </a:r>
            <a:r>
              <a:rPr lang="ru-RU" altLang="ru-RU" sz="1600" dirty="0" smtClean="0">
                <a:solidFill>
                  <a:schemeClr val="tx1"/>
                </a:solidFill>
              </a:rPr>
              <a:t>РАН, г. Новосибирск,</a:t>
            </a:r>
          </a:p>
          <a:p>
            <a:pPr algn="ctr">
              <a:spcBef>
                <a:spcPct val="20000"/>
              </a:spcBef>
              <a:buClrTx/>
              <a:buSzTx/>
            </a:pPr>
            <a:r>
              <a:rPr lang="en-US" altLang="ru-RU" sz="1600" dirty="0" smtClean="0">
                <a:solidFill>
                  <a:schemeClr val="tx1"/>
                </a:solidFill>
              </a:rPr>
              <a:t>e-mail</a:t>
            </a:r>
            <a:r>
              <a:rPr lang="ru-RU" altLang="ru-RU" sz="1600" dirty="0" smtClean="0">
                <a:solidFill>
                  <a:schemeClr val="tx1"/>
                </a:solidFill>
              </a:rPr>
              <a:t>: </a:t>
            </a:r>
            <a:r>
              <a:rPr lang="en-US" altLang="ru-RU" sz="1600" dirty="0" smtClean="0">
                <a:solidFill>
                  <a:schemeClr val="tx1"/>
                </a:solidFill>
              </a:rPr>
              <a:t>medik11@mail.ru</a:t>
            </a:r>
            <a:endParaRPr lang="ru-RU" altLang="ru-RU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287619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Заголовок 1"/>
          <p:cNvSpPr>
            <a:spLocks noGrp="1"/>
          </p:cNvSpPr>
          <p:nvPr>
            <p:ph type="title"/>
          </p:nvPr>
        </p:nvSpPr>
        <p:spPr>
          <a:xfrm>
            <a:off x="1981200" y="274639"/>
            <a:ext cx="8224838" cy="777875"/>
          </a:xfrm>
        </p:spPr>
        <p:txBody>
          <a:bodyPr/>
          <a:lstStyle/>
          <a:p>
            <a:pPr algn="ctr"/>
            <a:r>
              <a:rPr lang="ru-RU" altLang="ru-RU" b="1" dirty="0" smtClean="0">
                <a:latin typeface="+mn-lt"/>
              </a:rPr>
              <a:t>Актуальность</a:t>
            </a:r>
          </a:p>
        </p:txBody>
      </p:sp>
      <p:sp>
        <p:nvSpPr>
          <p:cNvPr id="6147" name="Объект 2"/>
          <p:cNvSpPr>
            <a:spLocks noGrp="1"/>
          </p:cNvSpPr>
          <p:nvPr>
            <p:ph idx="1"/>
          </p:nvPr>
        </p:nvSpPr>
        <p:spPr>
          <a:xfrm>
            <a:off x="473243" y="1268413"/>
            <a:ext cx="11438020" cy="4521200"/>
          </a:xfrm>
        </p:spPr>
        <p:txBody>
          <a:bodyPr>
            <a:normAutofit lnSpcReduction="10000"/>
          </a:bodyPr>
          <a:lstStyle/>
          <a:p>
            <a:pPr marL="457200" indent="-457200" algn="just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</a:pPr>
            <a:r>
              <a:rPr lang="ru-RU" altLang="ru-RU" sz="2400" dirty="0"/>
              <a:t>В последние годы зафиксировано 3-х кратное увеличение распространенности ожирения в мире. </a:t>
            </a:r>
          </a:p>
          <a:p>
            <a:pPr marL="457200" indent="-457200" algn="just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</a:pPr>
            <a:r>
              <a:rPr lang="ru-RU" altLang="ru-RU" sz="2400" dirty="0"/>
              <a:t>В России около </a:t>
            </a:r>
            <a:r>
              <a:rPr lang="ru-RU" altLang="ru-RU" sz="2400" dirty="0" smtClean="0"/>
              <a:t>10 % </a:t>
            </a:r>
            <a:r>
              <a:rPr lang="ru-RU" altLang="ru-RU" sz="2400" dirty="0"/>
              <a:t>населения страдают ожирением.</a:t>
            </a:r>
          </a:p>
          <a:p>
            <a:pPr marL="457200" indent="-457200" algn="just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</a:pPr>
            <a:r>
              <a:rPr lang="ru-RU" altLang="ru-RU" sz="2400" dirty="0"/>
              <a:t>Прирост ожирения достигает 10 %  в год (Росстат, 2023).</a:t>
            </a:r>
          </a:p>
          <a:p>
            <a:pPr marL="457200" indent="-457200" algn="just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</a:pPr>
            <a:r>
              <a:rPr lang="ru-RU" altLang="ru-RU" sz="2400" dirty="0"/>
              <a:t>Среди детей имеют лишний вес или страдают ожирением </a:t>
            </a:r>
            <a:r>
              <a:rPr lang="ru-RU" altLang="ru-RU" sz="2400" dirty="0" smtClean="0"/>
              <a:t>- </a:t>
            </a:r>
            <a:r>
              <a:rPr lang="ru-RU" altLang="ru-RU" sz="2400" dirty="0"/>
              <a:t>20−25%.</a:t>
            </a:r>
          </a:p>
          <a:p>
            <a:pPr marL="457200" indent="-457200" algn="just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</a:pPr>
            <a:r>
              <a:rPr lang="ru-RU" altLang="ru-RU" sz="2400" dirty="0"/>
              <a:t>Ожирение </a:t>
            </a:r>
            <a:r>
              <a:rPr lang="ru-RU" altLang="ru-RU" sz="2400" dirty="0" err="1"/>
              <a:t>причинно</a:t>
            </a:r>
            <a:r>
              <a:rPr lang="ru-RU" altLang="ru-RU" sz="2400" dirty="0"/>
              <a:t> связано с сердечно-сосудистыми заболеваниями и раком.</a:t>
            </a:r>
          </a:p>
          <a:p>
            <a:pPr marL="457200" indent="-457200" algn="just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</a:pPr>
            <a:r>
              <a:rPr lang="ru-RU" altLang="ru-RU" sz="2400" u="sng" dirty="0"/>
              <a:t>Вероятность развития </a:t>
            </a:r>
            <a:r>
              <a:rPr lang="ru-RU" altLang="ru-RU" sz="2400" u="sng" dirty="0" err="1"/>
              <a:t>мультиморбидности</a:t>
            </a:r>
            <a:r>
              <a:rPr lang="ru-RU" altLang="ru-RU" sz="2400" u="sng" dirty="0"/>
              <a:t> у пациента моложе 50 лет с ожирением</a:t>
            </a:r>
            <a:r>
              <a:rPr lang="en-US" altLang="ru-RU" sz="2400" u="sng" dirty="0"/>
              <a:t>,</a:t>
            </a:r>
            <a:r>
              <a:rPr lang="ru-RU" altLang="ru-RU" sz="2400" u="sng" dirty="0"/>
              <a:t> более чем в 10 раз выше, чем при нормальном весе</a:t>
            </a:r>
            <a:r>
              <a:rPr lang="en-US" altLang="ru-RU" sz="2400" dirty="0"/>
              <a:t> (</a:t>
            </a:r>
            <a:r>
              <a:rPr lang="en-US" altLang="ru-RU" sz="2400" dirty="0" err="1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Kivimäki</a:t>
            </a:r>
            <a:r>
              <a:rPr lang="en-US" altLang="ru-RU" sz="2400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M, 2022)</a:t>
            </a:r>
            <a:r>
              <a:rPr lang="ru-RU" altLang="ru-RU" sz="2400" dirty="0" smtClean="0"/>
              <a:t>.</a:t>
            </a:r>
            <a:endParaRPr lang="ru-RU" altLang="ru-RU" sz="2400" dirty="0"/>
          </a:p>
        </p:txBody>
      </p:sp>
      <p:sp>
        <p:nvSpPr>
          <p:cNvPr id="6148" name="Прямоугольник 5"/>
          <p:cNvSpPr>
            <a:spLocks noChangeArrowheads="1"/>
          </p:cNvSpPr>
          <p:nvPr/>
        </p:nvSpPr>
        <p:spPr bwMode="auto">
          <a:xfrm>
            <a:off x="1981200" y="6165850"/>
            <a:ext cx="857885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altLang="ru-RU" sz="100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Kivimäki M, Strandberg T, Pentti J, et al.Body-mass index and risk of obesity-related complex multimorbidity: an observational multicohort study. Lancet Diabetes Endocrinol2022;10:253-63. doi:10.1016/S2213-8587(22)00033-X. pmid:35248171</a:t>
            </a:r>
            <a:endParaRPr lang="ru-RU" altLang="ru-RU" sz="10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256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Заголовок 1"/>
          <p:cNvSpPr>
            <a:spLocks noGrp="1"/>
          </p:cNvSpPr>
          <p:nvPr>
            <p:ph type="title"/>
          </p:nvPr>
        </p:nvSpPr>
        <p:spPr>
          <a:xfrm>
            <a:off x="1847906" y="268187"/>
            <a:ext cx="8224838" cy="561975"/>
          </a:xfrm>
        </p:spPr>
        <p:txBody>
          <a:bodyPr>
            <a:normAutofit fontScale="90000"/>
          </a:bodyPr>
          <a:lstStyle/>
          <a:p>
            <a:pPr algn="ctr"/>
            <a:r>
              <a:rPr lang="ru-RU" altLang="ru-RU" b="1" dirty="0" smtClean="0">
                <a:latin typeface="+mn-lt"/>
              </a:rPr>
              <a:t>Материалы и методы</a:t>
            </a:r>
          </a:p>
        </p:txBody>
      </p:sp>
      <p:sp>
        <p:nvSpPr>
          <p:cNvPr id="18435" name="Объект 2"/>
          <p:cNvSpPr>
            <a:spLocks noGrp="1"/>
          </p:cNvSpPr>
          <p:nvPr>
            <p:ph idx="1"/>
          </p:nvPr>
        </p:nvSpPr>
        <p:spPr>
          <a:xfrm>
            <a:off x="145062" y="1329380"/>
            <a:ext cx="11630526" cy="5356225"/>
          </a:xfrm>
        </p:spPr>
        <p:txBody>
          <a:bodyPr>
            <a:normAutofit fontScale="92500" lnSpcReduction="10000"/>
          </a:bodyPr>
          <a:lstStyle/>
          <a:p>
            <a:pPr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Группы женщин (примерно по 100 человек), подобранных по ИМТ с использованием критериев, утвержденных ВОЗ (до 18.5 кг/м2, 18.5-24.9, 25-29.9, 30-34.9, 35-39.9, 40 и выше) сформированы из банка ДНК международного исследования </a:t>
            </a:r>
            <a:r>
              <a:rPr lang="ru-RU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Health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Alohol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Psychosocial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factors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Eastern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Europe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HAPIEE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r>
              <a:rPr lang="en-US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Возраст 45-69 лет.</a:t>
            </a:r>
          </a:p>
          <a:p>
            <a:pPr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Генотипирование </a:t>
            </a:r>
            <a:r>
              <a:rPr lang="en-US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rs9939609 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FTO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rs7903146 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TCF7L2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rs1799883 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FABP2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rs1800497 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DRD2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rs17782313 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MC4R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en-US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rs3810291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ZC3H4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en-US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rs12940622 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RPTOR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</a:t>
            </a:r>
            <a:r>
              <a:rPr lang="en-US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rs1800437 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GIPR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en-US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rs1561589 (CTBP2</a:t>
            </a:r>
            <a:r>
              <a:rPr lang="en-US" alt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ru-RU" alt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rs6773957 </a:t>
            </a:r>
            <a:r>
              <a:rPr lang="ru-RU" alt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ADIPOQ</a:t>
            </a:r>
            <a:r>
              <a:rPr lang="ru-RU" alt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alt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rs13021737 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выполнено методами ПЦР с ПДРФ и ПЦР в режиме реального времени (</a:t>
            </a:r>
            <a:r>
              <a:rPr lang="ru-RU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TaqMan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зонды, </a:t>
            </a:r>
            <a:r>
              <a:rPr lang="ru-RU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Applied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Biosystems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США</a:t>
            </a:r>
            <a:r>
              <a:rPr lang="ru-RU" alt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pPr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ru-RU" alt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Проведён анализ частот генотипов в группах с различными ИМТ, индексом округлости тела (ИОТ), </a:t>
            </a:r>
            <a:r>
              <a:rPr lang="ru-RU" alt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морбидным</a:t>
            </a:r>
            <a:r>
              <a:rPr lang="ru-RU" alt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ожирением (МО), абдоминальным ожирением (АО).  </a:t>
            </a:r>
            <a:endParaRPr lang="ru-RU" alt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ru-RU" alt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endParaRPr lang="ru-RU" alt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1788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Заголовок 1"/>
          <p:cNvSpPr>
            <a:spLocks noGrp="1"/>
          </p:cNvSpPr>
          <p:nvPr>
            <p:ph type="title"/>
          </p:nvPr>
        </p:nvSpPr>
        <p:spPr>
          <a:xfrm>
            <a:off x="304800" y="44450"/>
            <a:ext cx="11887199" cy="1138238"/>
          </a:xfrm>
        </p:spPr>
        <p:txBody>
          <a:bodyPr>
            <a:normAutofit/>
          </a:bodyPr>
          <a:lstStyle/>
          <a:p>
            <a:pPr algn="ctr"/>
            <a:r>
              <a:rPr lang="ru-RU" altLang="ru-RU" sz="3200" b="1" dirty="0">
                <a:latin typeface="+mn-lt"/>
              </a:rPr>
              <a:t>Частоты генотипов rs17782313 гена </a:t>
            </a:r>
            <a:r>
              <a:rPr lang="ru-RU" altLang="ru-RU" sz="3200" b="1" i="1" dirty="0" smtClean="0">
                <a:latin typeface="+mn-lt"/>
              </a:rPr>
              <a:t>MC4R</a:t>
            </a:r>
            <a:br>
              <a:rPr lang="ru-RU" altLang="ru-RU" sz="3200" b="1" i="1" dirty="0" smtClean="0">
                <a:latin typeface="+mn-lt"/>
              </a:rPr>
            </a:br>
            <a:r>
              <a:rPr lang="ru-RU" altLang="ru-RU" sz="3200" b="1" dirty="0" smtClean="0">
                <a:latin typeface="+mn-lt"/>
              </a:rPr>
              <a:t> </a:t>
            </a:r>
            <a:r>
              <a:rPr lang="ru-RU" altLang="ru-RU" sz="3200" b="1" dirty="0">
                <a:latin typeface="+mn-lt"/>
              </a:rPr>
              <a:t>в группах женщин, разделённых по ИМТ</a:t>
            </a:r>
          </a:p>
        </p:txBody>
      </p:sp>
      <p:graphicFrame>
        <p:nvGraphicFramePr>
          <p:cNvPr id="22531" name="Объект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95361022"/>
              </p:ext>
            </p:extLst>
          </p:nvPr>
        </p:nvGraphicFramePr>
        <p:xfrm>
          <a:off x="218825" y="1175545"/>
          <a:ext cx="7037970" cy="543380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1" name="Диаграмма" r:id="rId3" imgW="6591325" imgH="5086248" progId="MSGraph.Chart.8">
                  <p:embed/>
                </p:oleObj>
              </mc:Choice>
              <mc:Fallback>
                <p:oleObj name="Диаграмма" r:id="rId3" imgW="6591325" imgH="5086248" progId="MSGraph.Chart.8">
                  <p:embed/>
                  <p:pic>
                    <p:nvPicPr>
                      <p:cNvPr id="22531" name="Объект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8825" y="1175545"/>
                        <a:ext cx="7037970" cy="543380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2532" name="Прямая со стрелкой 6"/>
          <p:cNvCxnSpPr>
            <a:cxnSpLocks noChangeShapeType="1"/>
          </p:cNvCxnSpPr>
          <p:nvPr/>
        </p:nvCxnSpPr>
        <p:spPr bwMode="auto">
          <a:xfrm>
            <a:off x="1539792" y="1508920"/>
            <a:ext cx="1511300" cy="1050925"/>
          </a:xfrm>
          <a:prstGeom prst="straightConnector1">
            <a:avLst/>
          </a:prstGeom>
          <a:noFill/>
          <a:ln w="25400" algn="ctr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533" name="Прямая со стрелкой 9"/>
          <p:cNvCxnSpPr>
            <a:cxnSpLocks noChangeShapeType="1"/>
          </p:cNvCxnSpPr>
          <p:nvPr/>
        </p:nvCxnSpPr>
        <p:spPr bwMode="auto">
          <a:xfrm flipV="1">
            <a:off x="3308685" y="3037139"/>
            <a:ext cx="1295400" cy="1008063"/>
          </a:xfrm>
          <a:prstGeom prst="straightConnector1">
            <a:avLst/>
          </a:prstGeom>
          <a:noFill/>
          <a:ln w="25400" algn="ctr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2534" name="Прямоугольник 1"/>
          <p:cNvSpPr>
            <a:spLocks noChangeArrowheads="1"/>
          </p:cNvSpPr>
          <p:nvPr/>
        </p:nvSpPr>
        <p:spPr bwMode="auto">
          <a:xfrm>
            <a:off x="7256795" y="1833010"/>
            <a:ext cx="4448839" cy="3416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Генотип ТС ОШ=1,825</a:t>
            </a:r>
            <a:r>
              <a:rPr lang="ru-RU" alt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r>
              <a:rPr lang="ru-RU" alt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95 % ДИ 1,257-2,652</a:t>
            </a:r>
            <a:r>
              <a:rPr lang="ru-RU" alt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r>
              <a:rPr lang="ru-RU" alt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р=0,002</a:t>
            </a:r>
            <a:r>
              <a:rPr lang="ru-RU" altLang="ru-RU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МО</a:t>
            </a:r>
            <a:r>
              <a:rPr lang="en-US" altLang="ru-RU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vs </a:t>
            </a:r>
            <a:r>
              <a:rPr lang="en-US" altLang="ru-RU" sz="24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endParaRPr lang="ru-RU" altLang="ru-RU" sz="2400" dirty="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alt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Генотип ТТ ОШ=0,500</a:t>
            </a:r>
            <a:r>
              <a:rPr lang="ru-RU" alt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r>
              <a:rPr lang="ru-RU" alt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95 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% ДИ 0,346-0,723</a:t>
            </a:r>
            <a:r>
              <a:rPr lang="ru-RU" alt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r>
              <a:rPr lang="ru-RU" alt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р&lt;0,001</a:t>
            </a:r>
            <a:r>
              <a:rPr lang="ru-RU" altLang="ru-RU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МО</a:t>
            </a:r>
            <a:r>
              <a:rPr lang="en-US" altLang="ru-RU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vs </a:t>
            </a:r>
            <a:r>
              <a:rPr lang="en-US" altLang="ru-RU" sz="24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endParaRPr lang="ru-RU" altLang="ru-RU" sz="2400" dirty="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altLang="ru-RU" sz="24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altLang="ru-RU" sz="24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 – </a:t>
            </a:r>
            <a:r>
              <a:rPr lang="ru-RU" altLang="ru-RU" sz="24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морбидное</a:t>
            </a:r>
            <a:r>
              <a:rPr lang="ru-RU" altLang="ru-RU" sz="24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ожирение</a:t>
            </a:r>
            <a:endParaRPr lang="ru-RU" altLang="ru-RU" sz="2400" dirty="0"/>
          </a:p>
        </p:txBody>
      </p:sp>
    </p:spTree>
    <p:extLst>
      <p:ext uri="{BB962C8B-B14F-4D97-AF65-F5344CB8AC3E}">
        <p14:creationId xmlns:p14="http://schemas.microsoft.com/office/powerpoint/2010/main" val="4219088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Заголовок 1"/>
          <p:cNvSpPr>
            <a:spLocks noGrp="1"/>
          </p:cNvSpPr>
          <p:nvPr>
            <p:ph type="title"/>
          </p:nvPr>
        </p:nvSpPr>
        <p:spPr>
          <a:xfrm>
            <a:off x="1982789" y="0"/>
            <a:ext cx="8226425" cy="1138238"/>
          </a:xfrm>
        </p:spPr>
        <p:txBody>
          <a:bodyPr/>
          <a:lstStyle/>
          <a:p>
            <a:r>
              <a:rPr lang="ru-RU" altLang="ru-RU" sz="3200" b="1" dirty="0">
                <a:latin typeface="+mn-lt"/>
              </a:rPr>
              <a:t>Частоты генотипов </a:t>
            </a:r>
            <a:r>
              <a:rPr lang="en-US" altLang="ru-RU" sz="3200" b="1" dirty="0" err="1">
                <a:latin typeface="+mn-lt"/>
              </a:rPr>
              <a:t>rs</a:t>
            </a:r>
            <a:r>
              <a:rPr lang="ru-RU" altLang="ru-RU" sz="3200" b="1" dirty="0">
                <a:latin typeface="+mn-lt"/>
              </a:rPr>
              <a:t>9939609 гена </a:t>
            </a:r>
            <a:r>
              <a:rPr lang="en-US" altLang="ru-RU" sz="3200" b="1" i="1" dirty="0">
                <a:latin typeface="+mn-lt"/>
              </a:rPr>
              <a:t>FTO</a:t>
            </a:r>
            <a:r>
              <a:rPr lang="en-US" altLang="ru-RU" sz="3200" b="1" dirty="0">
                <a:latin typeface="+mn-lt"/>
              </a:rPr>
              <a:t> </a:t>
            </a:r>
            <a:r>
              <a:rPr lang="ru-RU" altLang="ru-RU" sz="3200" b="1" dirty="0">
                <a:latin typeface="+mn-lt"/>
              </a:rPr>
              <a:t>в группах женщин, разделённых по ИМТ</a:t>
            </a:r>
          </a:p>
        </p:txBody>
      </p:sp>
      <p:graphicFrame>
        <p:nvGraphicFramePr>
          <p:cNvPr id="24579" name="Объект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47231869"/>
              </p:ext>
            </p:extLst>
          </p:nvPr>
        </p:nvGraphicFramePr>
        <p:xfrm>
          <a:off x="-214813" y="869950"/>
          <a:ext cx="7425714" cy="573137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8" name="Диаграмма" r:id="rId3" imgW="6591325" imgH="5086248" progId="MSGraph.Chart.8">
                  <p:embed/>
                </p:oleObj>
              </mc:Choice>
              <mc:Fallback>
                <p:oleObj name="Диаграмма" r:id="rId3" imgW="6591325" imgH="5086248" progId="MSGraph.Chart.8">
                  <p:embed/>
                  <p:pic>
                    <p:nvPicPr>
                      <p:cNvPr id="24579" name="Объект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-214813" y="869950"/>
                        <a:ext cx="7425714" cy="573137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4580" name="Прямая со стрелкой 4"/>
          <p:cNvCxnSpPr>
            <a:cxnSpLocks noChangeShapeType="1"/>
          </p:cNvCxnSpPr>
          <p:nvPr/>
        </p:nvCxnSpPr>
        <p:spPr bwMode="auto">
          <a:xfrm>
            <a:off x="5386891" y="2485776"/>
            <a:ext cx="1414962" cy="1058318"/>
          </a:xfrm>
          <a:prstGeom prst="straightConnector1">
            <a:avLst/>
          </a:prstGeom>
          <a:noFill/>
          <a:ln w="25400" algn="ctr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4581" name="Прямоугольник 1"/>
          <p:cNvSpPr>
            <a:spLocks noChangeArrowheads="1"/>
          </p:cNvSpPr>
          <p:nvPr/>
        </p:nvSpPr>
        <p:spPr bwMode="auto">
          <a:xfrm>
            <a:off x="7459578" y="1934329"/>
            <a:ext cx="3745833" cy="2677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ru-RU" altLang="ru-RU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Генотип</a:t>
            </a:r>
            <a:r>
              <a:rPr lang="en-US" altLang="ru-RU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TT </a:t>
            </a:r>
            <a:r>
              <a:rPr lang="ru-RU" altLang="ru-RU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ОШ=0,579</a:t>
            </a:r>
            <a:r>
              <a:rPr lang="ru-RU" altLang="ru-RU" sz="24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r>
              <a:rPr lang="ru-RU" altLang="ru-RU" sz="24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95 </a:t>
            </a:r>
            <a:r>
              <a:rPr lang="ru-RU" altLang="ru-RU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% ДИ 0,399-0,840</a:t>
            </a:r>
            <a:r>
              <a:rPr lang="ru-RU" altLang="ru-RU" sz="24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r>
              <a:rPr lang="ru-RU" altLang="ru-RU" sz="24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p=0,004</a:t>
            </a:r>
            <a:r>
              <a:rPr lang="ru-RU" altLang="ru-RU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МО</a:t>
            </a:r>
            <a:r>
              <a:rPr lang="en-US" altLang="ru-RU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vs </a:t>
            </a:r>
            <a:r>
              <a:rPr lang="en-US" altLang="ru-RU" sz="24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endParaRPr lang="ru-RU" altLang="ru-RU" sz="2400" dirty="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altLang="ru-RU" sz="24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altLang="ru-RU" sz="24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Генотип </a:t>
            </a:r>
            <a:r>
              <a:rPr lang="ru-RU" altLang="ru-RU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АТ ОШ=1,408</a:t>
            </a:r>
            <a:r>
              <a:rPr lang="ru-RU" altLang="ru-RU" sz="24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r>
              <a:rPr lang="ru-RU" altLang="ru-RU" sz="24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95 </a:t>
            </a:r>
            <a:r>
              <a:rPr lang="ru-RU" altLang="ru-RU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% ДИ 1,003-1,976</a:t>
            </a:r>
            <a:r>
              <a:rPr lang="ru-RU" altLang="ru-RU" sz="24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r>
              <a:rPr lang="ru-RU" altLang="ru-RU" sz="24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p=0,047</a:t>
            </a:r>
            <a:r>
              <a:rPr lang="ru-RU" altLang="ru-RU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МО</a:t>
            </a:r>
            <a:r>
              <a:rPr lang="en-US" altLang="ru-RU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vs N</a:t>
            </a:r>
            <a:endParaRPr lang="ru-RU" altLang="ru-RU" sz="2400" dirty="0"/>
          </a:p>
        </p:txBody>
      </p:sp>
    </p:spTree>
    <p:extLst>
      <p:ext uri="{BB962C8B-B14F-4D97-AF65-F5344CB8AC3E}">
        <p14:creationId xmlns:p14="http://schemas.microsoft.com/office/powerpoint/2010/main" val="4163037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Заголовок 1"/>
          <p:cNvSpPr>
            <a:spLocks noGrp="1"/>
          </p:cNvSpPr>
          <p:nvPr>
            <p:ph type="title"/>
          </p:nvPr>
        </p:nvSpPr>
        <p:spPr>
          <a:xfrm>
            <a:off x="1981200" y="31750"/>
            <a:ext cx="8224838" cy="660400"/>
          </a:xfrm>
        </p:spPr>
        <p:txBody>
          <a:bodyPr>
            <a:normAutofit fontScale="90000"/>
          </a:bodyPr>
          <a:lstStyle/>
          <a:p>
            <a:pPr algn="ctr"/>
            <a:r>
              <a:rPr lang="ru-RU" altLang="ru-RU" b="1" dirty="0" smtClean="0">
                <a:latin typeface="+mn-lt"/>
              </a:rPr>
              <a:t>Выводы</a:t>
            </a:r>
          </a:p>
        </p:txBody>
      </p:sp>
      <p:sp>
        <p:nvSpPr>
          <p:cNvPr id="25603" name="Объект 2"/>
          <p:cNvSpPr>
            <a:spLocks noGrp="1"/>
          </p:cNvSpPr>
          <p:nvPr>
            <p:ph idx="1"/>
          </p:nvPr>
        </p:nvSpPr>
        <p:spPr>
          <a:xfrm>
            <a:off x="417095" y="981076"/>
            <a:ext cx="11309684" cy="5140325"/>
          </a:xfrm>
        </p:spPr>
        <p:txBody>
          <a:bodyPr>
            <a:normAutofit fontScale="92500"/>
          </a:bodyPr>
          <a:lstStyle/>
          <a:p>
            <a:pPr marL="457200" indent="-457200" algn="just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</a:pPr>
            <a:r>
              <a:rPr lang="ru-RU" alt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Получены значимые различия в группах женщин, разделённых по ИМТ по частотам генотипов: rs9939609, rs17782313, rs3810291, rs12940622. Получены значимые ассоциации с индексом округлости тела: rs9939609, rs17782313, rs3810291, rs12940622, rs7903146. С абдоминальным ожирением оказались ассоциированы rs9939609, rs12940622. С </a:t>
            </a:r>
            <a:r>
              <a:rPr lang="ru-RU" alt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морбидным</a:t>
            </a:r>
            <a:r>
              <a:rPr lang="ru-RU" alt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ожирением ассоциированы: rs9939609, rs12940622, rs1561589.</a:t>
            </a:r>
          </a:p>
          <a:p>
            <a:pPr marL="457200" indent="-457200" algn="just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</a:pPr>
            <a:r>
              <a:rPr lang="ru-RU" alt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Гетерозиготные </a:t>
            </a:r>
            <a:r>
              <a:rPr lang="ru-RU" alt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генотипы вариантов rs9939609 гена FTO (АТ) и rs17782313 гена MC4R (ТС) являются генотипами риска, гомозиготный генотип ТТ вариантов является условно </a:t>
            </a:r>
            <a:r>
              <a:rPr lang="ru-RU" alt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протективным</a:t>
            </a:r>
            <a:r>
              <a:rPr lang="ru-RU" alt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 отношении </a:t>
            </a:r>
            <a:r>
              <a:rPr lang="ru-RU" alt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морбидного</a:t>
            </a:r>
            <a:r>
              <a:rPr lang="ru-RU" alt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ожирения у женщин. </a:t>
            </a:r>
          </a:p>
        </p:txBody>
      </p:sp>
    </p:spTree>
    <p:extLst>
      <p:ext uri="{BB962C8B-B14F-4D97-AF65-F5344CB8AC3E}">
        <p14:creationId xmlns:p14="http://schemas.microsoft.com/office/powerpoint/2010/main" val="13754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509</Words>
  <Application>Microsoft Office PowerPoint</Application>
  <PresentationFormat>Широкоэкранный</PresentationFormat>
  <Paragraphs>39</Paragraphs>
  <Slides>6</Slides>
  <Notes>1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3" baseType="lpstr">
      <vt:lpstr>Microsoft YaHei</vt:lpstr>
      <vt:lpstr>Arial</vt:lpstr>
      <vt:lpstr>Calibri</vt:lpstr>
      <vt:lpstr>Calibri Light</vt:lpstr>
      <vt:lpstr>Times New Roman</vt:lpstr>
      <vt:lpstr>Тема Office</vt:lpstr>
      <vt:lpstr>Диаграмма Microsoft Graph</vt:lpstr>
      <vt:lpstr>Презентация PowerPoint</vt:lpstr>
      <vt:lpstr>Актуальность</vt:lpstr>
      <vt:lpstr>Материалы и методы</vt:lpstr>
      <vt:lpstr>Частоты генотипов rs17782313 гена MC4R  в группах женщин, разделённых по ИМТ</vt:lpstr>
      <vt:lpstr>Частоты генотипов rs9939609 гена FTO в группах женщин, разделённых по ИМТ</vt:lpstr>
      <vt:lpstr>Выводы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Владимир Максимов</dc:creator>
  <cp:lastModifiedBy>Владимир Максимов</cp:lastModifiedBy>
  <cp:revision>6</cp:revision>
  <dcterms:created xsi:type="dcterms:W3CDTF">2025-04-17T02:54:09Z</dcterms:created>
  <dcterms:modified xsi:type="dcterms:W3CDTF">2025-04-17T03:19:24Z</dcterms:modified>
</cp:coreProperties>
</file>